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3"/>
    <p:sldId id="257" r:id="rId4"/>
    <p:sldId id="258" r:id="rId5"/>
    <p:sldId id="266" r:id="rId6"/>
    <p:sldId id="260" r:id="rId7"/>
    <p:sldId id="276" r:id="rId8"/>
    <p:sldId id="267" r:id="rId9"/>
    <p:sldId id="259" r:id="rId10"/>
    <p:sldId id="261" r:id="rId11"/>
    <p:sldId id="262" r:id="rId12"/>
    <p:sldId id="263" r:id="rId13"/>
    <p:sldId id="277" r:id="rId14"/>
    <p:sldId id="278" r:id="rId15"/>
    <p:sldId id="279" r:id="rId16"/>
    <p:sldId id="280" r:id="rId17"/>
    <p:sldId id="265" r:id="rId18"/>
    <p:sldId id="264" r:id="rId19"/>
    <p:sldId id="275" r:id="rId20"/>
    <p:sldId id="289" r:id="rId21"/>
    <p:sldId id="290" r:id="rId22"/>
    <p:sldId id="291" r:id="rId23"/>
    <p:sldId id="292" r:id="rId24"/>
    <p:sldId id="293" r:id="rId25"/>
    <p:sldId id="294" r:id="rId26"/>
    <p:sldId id="299" r:id="rId28"/>
    <p:sldId id="298" r:id="rId29"/>
    <p:sldId id="296" r:id="rId30"/>
    <p:sldId id="295" r:id="rId31"/>
    <p:sldId id="297" r:id="rId32"/>
    <p:sldId id="300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gs" Target="tags/tag1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65760" y="197485"/>
            <a:ext cx="11460480" cy="1656715"/>
          </a:xfrm>
        </p:spPr>
        <p:txBody>
          <a:bodyPr anchor="ctr"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三板及以上断板反弹策略</a:t>
            </a:r>
            <a:endParaRPr lang="zh-CN" altLang="en-US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1289050"/>
            <a:ext cx="9946005" cy="4907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055" y="1199515"/>
            <a:ext cx="9705975" cy="5027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24280" y="742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连板多，多跳空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63040"/>
            <a:ext cx="12092940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0345" y="2890520"/>
            <a:ext cx="12226925" cy="36868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948690"/>
            <a:ext cx="10960100" cy="35299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1860550"/>
            <a:ext cx="9759950" cy="4133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2325" y="1492250"/>
            <a:ext cx="401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解除限售</a:t>
            </a:r>
            <a:r>
              <a:rPr lang="en-US" altLang="zh-CN"/>
              <a:t>+</a:t>
            </a:r>
            <a:r>
              <a:rPr lang="zh-CN" altLang="en-US"/>
              <a:t>证监会问询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60045" y="2552700"/>
            <a:ext cx="99650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前面有过多个涨停（要求有跳空），出新高的概率更大</a:t>
            </a:r>
            <a:r>
              <a:rPr lang="en-US" altLang="zh-CN"/>
              <a:t>,</a:t>
            </a:r>
            <a:r>
              <a:rPr lang="zh-CN" altLang="en-US"/>
              <a:t>甚至没有回调（川大智胜、青岛金王）</a:t>
            </a:r>
            <a:r>
              <a:rPr lang="en-US" altLang="zh-CN"/>
              <a:t> </a:t>
            </a:r>
            <a:r>
              <a:rPr lang="zh-CN" altLang="en-US"/>
              <a:t>，第二次跳高很快会回调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回调天数大概率超不过</a:t>
            </a:r>
            <a:r>
              <a:rPr lang="en-US" altLang="zh-CN"/>
              <a:t>3</a:t>
            </a:r>
            <a:r>
              <a:rPr lang="zh-CN" altLang="en-US"/>
              <a:t>天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05815" y="631825"/>
            <a:ext cx="1105916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文章的感受：</a:t>
            </a:r>
            <a:endParaRPr lang="zh-CN" altLang="en-US" sz="3200"/>
          </a:p>
          <a:p>
            <a:r>
              <a:rPr lang="en-US" altLang="zh-CN" sz="2800"/>
              <a:t>1.</a:t>
            </a:r>
            <a:r>
              <a:rPr lang="zh-CN" altLang="en-US" sz="2800"/>
              <a:t>牛市的到来的流程：经济下行</a:t>
            </a:r>
            <a:r>
              <a:rPr lang="en-US" altLang="zh-CN" sz="2800"/>
              <a:t>——&gt;</a:t>
            </a:r>
            <a:r>
              <a:rPr lang="zh-CN" altLang="en-US" sz="2800"/>
              <a:t>政策刺激</a:t>
            </a:r>
            <a:r>
              <a:rPr lang="en-US" altLang="zh-CN" sz="2800"/>
              <a:t>——&gt;</a:t>
            </a:r>
            <a:r>
              <a:rPr lang="zh-CN" altLang="en-US" sz="2800"/>
              <a:t>资金（内资或外资进入股市）</a:t>
            </a:r>
            <a:r>
              <a:rPr lang="en-US" altLang="zh-CN" sz="2800"/>
              <a:t>——&gt;</a:t>
            </a:r>
            <a:r>
              <a:rPr lang="zh-CN" altLang="en-US" sz="2800"/>
              <a:t>基本面是否符合预期来判断是否持续</a:t>
            </a:r>
            <a:r>
              <a:rPr lang="en-US" altLang="zh-CN" sz="2800"/>
              <a:t>——&gt;</a:t>
            </a:r>
            <a:r>
              <a:rPr lang="zh-CN" altLang="en-US" sz="2800"/>
              <a:t>政策紧缩</a:t>
            </a:r>
            <a:r>
              <a:rPr lang="en-US" altLang="zh-CN" sz="2800"/>
              <a:t>/</a:t>
            </a:r>
            <a:r>
              <a:rPr lang="zh-CN" altLang="en-US" sz="2800"/>
              <a:t>金融危机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2.</a:t>
            </a:r>
            <a:r>
              <a:rPr lang="zh-CN" altLang="en-US" sz="2800"/>
              <a:t>牛市内：普涨</a:t>
            </a:r>
            <a:r>
              <a:rPr lang="en-US" altLang="zh-CN" sz="2800"/>
              <a:t>——&gt;</a:t>
            </a:r>
            <a:r>
              <a:rPr lang="zh-CN" altLang="en-US" sz="2800"/>
              <a:t>板块轮动，其中非银金融在前面几轮牛市里面总是出现（参考今年同花顺和东方财富，这两者相比于之前的非银金融不同的是科技含量更高了一点）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3.</a:t>
            </a:r>
            <a:r>
              <a:rPr lang="zh-CN" altLang="en-US" sz="2800"/>
              <a:t>当前市场应该还处于交易市场预期阶段，如果今年</a:t>
            </a:r>
            <a:r>
              <a:rPr lang="en-US" altLang="zh-CN" sz="2800"/>
              <a:t>12</a:t>
            </a:r>
            <a:r>
              <a:rPr lang="zh-CN" altLang="en-US" sz="2800"/>
              <a:t>月或明年</a:t>
            </a:r>
            <a:r>
              <a:rPr lang="en-US" altLang="zh-CN" sz="2800"/>
              <a:t>1-2</a:t>
            </a:r>
            <a:r>
              <a:rPr lang="zh-CN" altLang="en-US" sz="2800"/>
              <a:t>月基本面没回暖应该就跌回去了。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95" y="365125"/>
            <a:ext cx="10515600" cy="1325563"/>
          </a:xfrm>
        </p:spPr>
        <p:txBody>
          <a:bodyPr/>
          <a:p>
            <a:r>
              <a:rPr lang="zh-CN" altLang="en-US" sz="3200"/>
              <a:t>关于同花顺视频和文章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090" y="1588770"/>
            <a:ext cx="11481435" cy="4382135"/>
          </a:xfrm>
        </p:spPr>
        <p:txBody>
          <a:bodyPr/>
          <a:p>
            <a:r>
              <a:rPr lang="zh-CN" altLang="en-US"/>
              <a:t>传统基建、新基建</a:t>
            </a:r>
            <a:r>
              <a:rPr lang="en-US" altLang="zh-CN"/>
              <a:t> 6</a:t>
            </a:r>
            <a:r>
              <a:rPr lang="zh-CN" altLang="en-US"/>
              <a:t>大发展领域、武器、新能源、人工智能、充电桩。</a:t>
            </a:r>
            <a:r>
              <a:rPr lang="en-US" altLang="zh-CN"/>
              <a:t>  </a:t>
            </a:r>
            <a:r>
              <a:rPr lang="zh-CN" altLang="en-US"/>
              <a:t>核心在基础设施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化解房地产系统性风险，广州完全放开限购。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未来可能有的措施：现金补贴和消费券、生育补贴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30250" y="-288290"/>
            <a:ext cx="12282805" cy="3270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" y="3429000"/>
            <a:ext cx="7745730" cy="2937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750"/>
          </a:xfrm>
        </p:spPr>
        <p:txBody>
          <a:bodyPr/>
          <a:p>
            <a:r>
              <a:rPr lang="zh-CN" altLang="en-US" sz="3200"/>
              <a:t>反思</a:t>
            </a:r>
            <a:r>
              <a:rPr lang="en-US" altLang="zh-CN" sz="3200"/>
              <a:t>python</a:t>
            </a:r>
            <a:r>
              <a:rPr lang="zh-CN" altLang="en-US" sz="3200"/>
              <a:t>统计过程中出现的问题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344170" y="1369695"/>
            <a:ext cx="75755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之前的核心操作步骤：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pywencai</a:t>
            </a:r>
            <a:r>
              <a:rPr lang="zh-CN" altLang="en-US"/>
              <a:t>获取断板股票、断板天数、断板日期、断板当天的热度排名。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、统计回调天数：</a:t>
            </a:r>
            <a:r>
              <a:rPr lang="en-US" altLang="zh-CN"/>
              <a:t>if</a:t>
            </a:r>
            <a:r>
              <a:rPr lang="zh-CN" altLang="en-US"/>
              <a:t>：</a:t>
            </a:r>
            <a:r>
              <a:rPr lang="en-US" altLang="zh-CN"/>
              <a:t>t-1</a:t>
            </a:r>
            <a:r>
              <a:rPr lang="zh-CN" altLang="en-US"/>
              <a:t>天收盘价</a:t>
            </a:r>
            <a:r>
              <a:rPr lang="en-US" altLang="zh-CN"/>
              <a:t>&gt;t</a:t>
            </a:r>
            <a:r>
              <a:rPr lang="zh-CN" altLang="en-US"/>
              <a:t>天收盘价：天数</a:t>
            </a:r>
            <a:r>
              <a:rPr lang="en-US" altLang="zh-CN"/>
              <a:t>+1</a:t>
            </a:r>
            <a:r>
              <a:rPr lang="zh-CN" altLang="en-US"/>
              <a:t>，</a:t>
            </a:r>
            <a:r>
              <a:rPr lang="en-US" altLang="zh-CN"/>
              <a:t>else:</a:t>
            </a:r>
            <a:r>
              <a:rPr lang="zh-CN" altLang="en-US"/>
              <a:t>终止。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、统计反弹天数：</a:t>
            </a:r>
            <a:r>
              <a:rPr lang="en-US" altLang="zh-CN"/>
              <a:t>if</a:t>
            </a:r>
            <a:r>
              <a:rPr lang="zh-CN" altLang="en-US"/>
              <a:t>：</a:t>
            </a:r>
            <a:r>
              <a:rPr lang="en-US" altLang="zh-CN">
                <a:sym typeface="+mn-ea"/>
              </a:rPr>
              <a:t>t-1</a:t>
            </a:r>
            <a:r>
              <a:rPr lang="zh-CN" altLang="en-US">
                <a:sym typeface="+mn-ea"/>
              </a:rPr>
              <a:t>天收盘价</a:t>
            </a:r>
            <a:r>
              <a:rPr lang="en-US" altLang="zh-CN">
                <a:sym typeface="+mn-ea"/>
              </a:rPr>
              <a:t>&lt;</a:t>
            </a:r>
            <a:r>
              <a:rPr lang="zh-CN" altLang="en-US">
                <a:sym typeface="+mn-ea"/>
              </a:rPr>
              <a:t>天收盘价：天数</a:t>
            </a:r>
            <a:r>
              <a:rPr lang="en-US" altLang="zh-CN">
                <a:sym typeface="+mn-ea"/>
              </a:rPr>
              <a:t>+1</a:t>
            </a:r>
            <a:r>
              <a:rPr lang="zh-CN" altLang="en-US">
                <a:sym typeface="+mn-ea"/>
              </a:rPr>
              <a:t>，否则终止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3429000"/>
            <a:ext cx="11762105" cy="3275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635"/>
            <a:ext cx="8674100" cy="35001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1046480"/>
            <a:ext cx="11062970" cy="40252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2828925"/>
            <a:ext cx="10346055" cy="38125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第二次汇报</a:t>
            </a:r>
            <a:r>
              <a:rPr lang="en-US" altLang="zh-CN"/>
              <a:t> 20241115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70890" y="2028825"/>
            <a:ext cx="58540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一、疑问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情绪指标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）短期风向标 中期风向标 连板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5</a:t>
            </a:r>
            <a:r>
              <a:rPr lang="zh-CN" altLang="en-US"/>
              <a:t>分钟级别的数据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监管小作文</a:t>
            </a:r>
            <a:endParaRPr lang="zh-CN" altLang="en-US"/>
          </a:p>
          <a:p>
            <a:r>
              <a:rPr lang="en-US" altLang="zh-CN"/>
              <a:t>3.gjb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8200" y="4274820"/>
            <a:ext cx="330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二、实盘失败的原因分析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875905" cy="4714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20" y="1525905"/>
            <a:ext cx="11056620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9105" y="-708025"/>
            <a:ext cx="13488035" cy="73298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0990" y="353060"/>
            <a:ext cx="12647295" cy="32931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201295"/>
            <a:ext cx="11460480" cy="41300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995"/>
            <a:ext cx="13566775" cy="38398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4645"/>
            <a:ext cx="12355830" cy="5507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256020" cy="2331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43300"/>
            <a:ext cx="6179820" cy="3314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19595" y="2331720"/>
            <a:ext cx="5385435" cy="1351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断板前前连续涨停天数越高，排名越高，回调天数越少</a:t>
            </a:r>
            <a:r>
              <a:rPr lang="en-US" altLang="zh-CN" sz="2800"/>
              <a:t>——</a:t>
            </a:r>
            <a:r>
              <a:rPr lang="zh-CN" altLang="en-US" sz="2800"/>
              <a:t>》回弹程度越大</a:t>
            </a:r>
            <a:endParaRPr lang="zh-CN" altLang="en-US"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3190" y="2692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情绪周期，判断大环境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0205" y="1206500"/>
            <a:ext cx="48558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全市场成交量</a:t>
            </a:r>
            <a:endParaRPr lang="zh-CN" altLang="en-US"/>
          </a:p>
          <a:p>
            <a:r>
              <a:rPr lang="zh-CN" altLang="en-US"/>
              <a:t>上证指数</a:t>
            </a:r>
            <a:endParaRPr lang="zh-CN" altLang="en-US"/>
          </a:p>
          <a:p>
            <a:r>
              <a:rPr lang="zh-CN" altLang="en-US"/>
              <a:t>从昨天开始的前十日涨幅前十（短期）</a:t>
            </a:r>
            <a:endParaRPr lang="zh-CN" altLang="en-US"/>
          </a:p>
          <a:p>
            <a:r>
              <a:rPr lang="zh-CN" altLang="en-US"/>
              <a:t>从昨天开始前二十日涨跌幅前十（中期）</a:t>
            </a:r>
            <a:endParaRPr lang="zh-CN" altLang="en-US"/>
          </a:p>
          <a:p>
            <a:r>
              <a:rPr lang="zh-CN" altLang="en-US"/>
              <a:t>昨日连板非</a:t>
            </a:r>
            <a:r>
              <a:rPr lang="en-US" altLang="zh-CN"/>
              <a:t>ST 883988</a:t>
            </a:r>
            <a:endParaRPr lang="en-US" altLang="zh-CN"/>
          </a:p>
          <a:p>
            <a:r>
              <a:rPr lang="zh-CN" altLang="en-US"/>
              <a:t>同花顺全</a:t>
            </a:r>
            <a:r>
              <a:rPr lang="en-US" altLang="zh-CN"/>
              <a:t>A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79120" y="1879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20241116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697980" y="1150620"/>
            <a:ext cx="3317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连跌两天但成交量相对不大</a:t>
            </a:r>
            <a:endParaRPr lang="zh-CN" altLang="en-US"/>
          </a:p>
          <a:p>
            <a:r>
              <a:rPr lang="zh-CN" altLang="en-US"/>
              <a:t>以前有过抬升</a:t>
            </a:r>
            <a:endParaRPr lang="zh-CN" altLang="en-US"/>
          </a:p>
          <a:p>
            <a:r>
              <a:rPr lang="zh-CN" altLang="en-US"/>
              <a:t>上涨那几天成交量也不大</a:t>
            </a:r>
            <a:endParaRPr lang="zh-CN" altLang="en-US"/>
          </a:p>
          <a:p>
            <a:r>
              <a:rPr lang="en-US" altLang="zh-CN"/>
              <a:t>38</a:t>
            </a:r>
            <a:r>
              <a:rPr lang="zh-CN" altLang="en-US"/>
              <a:t>名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853440"/>
            <a:ext cx="6332220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6976110" y="8991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下跌两天缩量</a:t>
            </a:r>
            <a:endParaRPr lang="zh-CN" altLang="en-US"/>
          </a:p>
          <a:p>
            <a:r>
              <a:rPr lang="zh-CN" altLang="en-US"/>
              <a:t>上涨两天放量</a:t>
            </a:r>
            <a:endParaRPr lang="zh-CN" altLang="en-US"/>
          </a:p>
          <a:p>
            <a:r>
              <a:rPr lang="en-US" altLang="zh-CN"/>
              <a:t>71</a:t>
            </a:r>
            <a:r>
              <a:rPr lang="zh-CN" altLang="en-US"/>
              <a:t>名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695960"/>
            <a:ext cx="6221095" cy="43446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674610" y="8991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下跌成交量小</a:t>
            </a:r>
            <a:endParaRPr lang="zh-CN" altLang="en-US"/>
          </a:p>
          <a:p>
            <a:r>
              <a:rPr lang="zh-CN" altLang="en-US"/>
              <a:t>上涨放量</a:t>
            </a:r>
            <a:endParaRPr lang="zh-CN" altLang="en-US"/>
          </a:p>
          <a:p>
            <a:r>
              <a:rPr lang="en-US" altLang="zh-CN"/>
              <a:t>88</a:t>
            </a:r>
            <a:r>
              <a:rPr lang="zh-CN" altLang="en-US"/>
              <a:t>名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400685"/>
            <a:ext cx="7097395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175260"/>
            <a:ext cx="6522720" cy="4815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1880" y="14935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下跌幅度大，量大</a:t>
            </a:r>
            <a:endParaRPr lang="zh-CN" altLang="en-US"/>
          </a:p>
          <a:p>
            <a:r>
              <a:rPr lang="zh-CN" altLang="en-US"/>
              <a:t>小幅度缩量上涨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76200"/>
            <a:ext cx="6621780" cy="5074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54240" y="107442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下跌放量，之前的上涨量小</a:t>
            </a:r>
            <a:endParaRPr lang="zh-CN" altLang="en-US"/>
          </a:p>
          <a:p>
            <a:r>
              <a:rPr lang="zh-CN" altLang="en-US"/>
              <a:t>上涨这两天量相比于跌的那天也不算大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1460"/>
            <a:ext cx="6629400" cy="4831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69380" y="9753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一样前期上涨有缩量</a:t>
            </a:r>
            <a:endParaRPr lang="zh-CN" altLang="en-US"/>
          </a:p>
          <a:p>
            <a:r>
              <a:rPr lang="zh-CN" altLang="en-US"/>
              <a:t>下跌当天放量</a:t>
            </a:r>
            <a:endParaRPr lang="zh-CN" altLang="en-US"/>
          </a:p>
          <a:p>
            <a:r>
              <a:rPr lang="zh-CN" altLang="en-US"/>
              <a:t>后续上涨逐渐缩量（涨幅很大）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97040" y="275844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和供销大集的对比：</a:t>
            </a:r>
            <a:endParaRPr lang="zh-CN" altLang="en-US"/>
          </a:p>
          <a:p>
            <a:r>
              <a:rPr lang="zh-CN" altLang="en-US"/>
              <a:t>供销大集是下跌完后第二天立刻缩量后面才放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177405" cy="5135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95160" y="46482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缩量下跌，第二天立刻放量上升后续也放量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115</a:t>
            </a:r>
            <a:r>
              <a:rPr lang="zh-CN" altLang="en-US"/>
              <a:t>名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217170"/>
            <a:ext cx="7099300" cy="5044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70520" y="44196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前两天的上涨是放量的</a:t>
            </a:r>
            <a:endParaRPr lang="zh-CN" altLang="en-US"/>
          </a:p>
          <a:p>
            <a:r>
              <a:rPr lang="zh-CN" altLang="en-US"/>
              <a:t>下跌略微缩量</a:t>
            </a:r>
            <a:endParaRPr lang="zh-CN" altLang="en-US"/>
          </a:p>
          <a:p>
            <a:r>
              <a:rPr lang="zh-CN" altLang="en-US"/>
              <a:t>下跌后第二天缩量，第三天放量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140</a:t>
            </a:r>
            <a:r>
              <a:rPr lang="zh-CN" altLang="en-US"/>
              <a:t>名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" y="68580"/>
            <a:ext cx="6682740" cy="510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8000" y="10363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疑似单纯的例外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255" y="602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绝大部分回调在</a:t>
            </a:r>
            <a:r>
              <a:rPr lang="en-US" altLang="zh-CN"/>
              <a:t>3</a:t>
            </a:r>
            <a:r>
              <a:rPr lang="zh-CN" altLang="en-US"/>
              <a:t>天以内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" y="1176020"/>
            <a:ext cx="10961370" cy="47428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" y="251460"/>
            <a:ext cx="6545580" cy="4800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22720" y="8305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跌的那天相比于前一天缩量，后续第二天立刻放量</a:t>
            </a:r>
            <a:endParaRPr lang="zh-CN" altLang="en-US"/>
          </a:p>
          <a:p>
            <a:r>
              <a:rPr lang="en-US" altLang="zh-CN"/>
              <a:t>1&lt;2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940" y="327660"/>
            <a:ext cx="6705600" cy="5044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77530" y="10134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下跌相比于前一天缩量</a:t>
            </a:r>
            <a:endParaRPr lang="zh-CN" altLang="en-US"/>
          </a:p>
          <a:p>
            <a:r>
              <a:rPr lang="zh-CN" altLang="en-US"/>
              <a:t>后续第二天立刻放量</a:t>
            </a:r>
            <a:endParaRPr lang="zh-CN" altLang="en-US"/>
          </a:p>
          <a:p>
            <a:r>
              <a:rPr lang="en-US" altLang="zh-CN"/>
              <a:t>1&lt;2</a:t>
            </a:r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262890"/>
            <a:ext cx="6720840" cy="5082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87540" y="9448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相比于之前巨大放量下跌</a:t>
            </a:r>
            <a:endParaRPr lang="zh-CN" altLang="en-US"/>
          </a:p>
          <a:p>
            <a:r>
              <a:rPr lang="zh-CN" altLang="en-US"/>
              <a:t>第二天上涨缩量，第三天更缩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278130"/>
            <a:ext cx="6621780" cy="47777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8430" y="86868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前期有过小反弹</a:t>
            </a:r>
            <a:endParaRPr lang="zh-CN" altLang="en-US"/>
          </a:p>
          <a:p>
            <a:r>
              <a:rPr lang="zh-CN" altLang="en-US"/>
              <a:t>缩量下跌</a:t>
            </a:r>
            <a:endParaRPr lang="zh-CN" altLang="en-US"/>
          </a:p>
          <a:p>
            <a:r>
              <a:rPr lang="zh-CN" altLang="en-US"/>
              <a:t>缩量上涨</a:t>
            </a:r>
            <a:r>
              <a:rPr lang="en-US" altLang="zh-CN"/>
              <a:t>(1&gt;2)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266700"/>
            <a:ext cx="6659880" cy="5044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3170" y="9067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缩量下跌</a:t>
            </a:r>
            <a:endParaRPr lang="zh-CN" altLang="en-US"/>
          </a:p>
          <a:p>
            <a:r>
              <a:rPr lang="en-US" altLang="zh-CN"/>
              <a:t>1&gt;2</a:t>
            </a:r>
            <a:endParaRPr lang="en-US" altLang="zh-CN"/>
          </a:p>
          <a:p>
            <a:r>
              <a:rPr lang="zh-CN" altLang="en-US"/>
              <a:t>之前无反弹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180" y="422910"/>
            <a:ext cx="6583680" cy="5067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28000" y="151130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缩量下跌</a:t>
            </a:r>
            <a:endParaRPr lang="zh-CN" altLang="en-US"/>
          </a:p>
          <a:p>
            <a:r>
              <a:rPr lang="en-US" altLang="zh-CN"/>
              <a:t>1&gt;2</a:t>
            </a:r>
            <a:endParaRPr lang="en-US" altLang="zh-CN"/>
          </a:p>
          <a:p>
            <a:r>
              <a:rPr lang="zh-CN" altLang="en-US"/>
              <a:t>前期平稳增长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60020"/>
            <a:ext cx="6667500" cy="4831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88910" y="317246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  <a:p>
            <a:r>
              <a:rPr lang="en-US" altLang="zh-CN"/>
              <a:t>57</a:t>
            </a:r>
            <a:r>
              <a:rPr lang="zh-CN" altLang="en-US"/>
              <a:t>名</a:t>
            </a:r>
            <a:endParaRPr lang="zh-CN" altLang="en-US"/>
          </a:p>
          <a:p>
            <a:r>
              <a:rPr lang="zh-CN" altLang="en-US"/>
              <a:t>缩量下跌</a:t>
            </a:r>
            <a:endParaRPr lang="zh-CN" altLang="en-US"/>
          </a:p>
          <a:p>
            <a:r>
              <a:rPr lang="zh-CN" altLang="en-US"/>
              <a:t>逐渐放量上涨</a:t>
            </a:r>
            <a:endParaRPr lang="zh-CN" altLang="en-US"/>
          </a:p>
          <a:p>
            <a:r>
              <a:rPr lang="en-US" altLang="zh-CN"/>
              <a:t>1&lt;2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1590" y="0"/>
            <a:ext cx="6713220" cy="5120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82610" y="1409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60320" y="5388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缩量下跌</a:t>
            </a:r>
            <a:r>
              <a:rPr lang="en-US" altLang="zh-CN"/>
              <a:t> </a:t>
            </a:r>
            <a:r>
              <a:rPr lang="zh-CN" altLang="en-US"/>
              <a:t>上涨有绿柱，</a:t>
            </a:r>
            <a:r>
              <a:rPr lang="en-US" altLang="zh-CN"/>
              <a:t>1&gt;2 </a:t>
            </a:r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140" y="148590"/>
            <a:ext cx="6644640" cy="4838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27390" y="127762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缩量下跌，</a:t>
            </a:r>
            <a:endParaRPr lang="zh-CN" altLang="en-US"/>
          </a:p>
          <a:p>
            <a:r>
              <a:rPr lang="en-US" altLang="zh-CN"/>
              <a:t>1&gt;2</a:t>
            </a:r>
            <a:endParaRPr lang="en-US" altLang="zh-CN"/>
          </a:p>
          <a:p>
            <a:r>
              <a:rPr lang="zh-CN" altLang="en-US"/>
              <a:t>之前有大幅度上涨</a:t>
            </a:r>
            <a:endParaRPr lang="zh-CN" altLang="en-US"/>
          </a:p>
          <a:p>
            <a:r>
              <a:rPr lang="zh-CN" altLang="en-US"/>
              <a:t>在下跌前已经有比较明显的下降趋势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4530" y="240030"/>
            <a:ext cx="6758940" cy="50063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94140" y="165354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名</a:t>
            </a:r>
            <a:endParaRPr lang="zh-CN" altLang="en-US"/>
          </a:p>
          <a:p>
            <a:r>
              <a:rPr lang="zh-CN" altLang="en-US"/>
              <a:t>缩量下跌</a:t>
            </a:r>
            <a:endParaRPr lang="zh-CN" altLang="en-US"/>
          </a:p>
          <a:p>
            <a:r>
              <a:rPr lang="en-US" altLang="zh-CN"/>
              <a:t>1&lt;2</a:t>
            </a:r>
            <a:endParaRPr lang="en-US" altLang="zh-CN"/>
          </a:p>
          <a:p>
            <a:r>
              <a:rPr lang="zh-CN" altLang="en-US"/>
              <a:t>涨幅较小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1122680"/>
            <a:ext cx="6703060" cy="3807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9615" y="3416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统计遗漏</a:t>
            </a:r>
            <a:endParaRPr lang="zh-CN" altLang="en-US"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0" y="228600"/>
            <a:ext cx="6705600" cy="4815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13140" y="96520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缩量下跌</a:t>
            </a:r>
            <a:endParaRPr lang="zh-CN" altLang="en-US"/>
          </a:p>
          <a:p>
            <a:r>
              <a:rPr lang="en-US" altLang="zh-CN"/>
              <a:t>1&lt;2</a:t>
            </a:r>
            <a:endParaRPr lang="en-US" altLang="zh-CN"/>
          </a:p>
          <a:p>
            <a:r>
              <a:rPr lang="zh-CN" altLang="en-US"/>
              <a:t>开始怀疑涨跌幅和前两天涨跌幅有关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580" y="53340"/>
            <a:ext cx="6720840" cy="4968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87610" y="101854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第二天上涨的是</a:t>
            </a:r>
            <a:r>
              <a:rPr lang="zh-CN" altLang="en-US">
                <a:solidFill>
                  <a:srgbClr val="FF0000"/>
                </a:solidFill>
              </a:rPr>
              <a:t>绿柱</a:t>
            </a:r>
            <a:endParaRPr lang="zh-CN" altLang="en-US"/>
          </a:p>
          <a:p>
            <a:r>
              <a:rPr lang="zh-CN" altLang="en-US"/>
              <a:t>缩量下跌</a:t>
            </a:r>
            <a:endParaRPr lang="zh-CN" altLang="en-US"/>
          </a:p>
          <a:p>
            <a:r>
              <a:rPr lang="en-US" altLang="zh-CN"/>
              <a:t>1&lt;2</a:t>
            </a:r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872220" y="3975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54</a:t>
            </a:r>
            <a:r>
              <a:rPr lang="zh-CN" altLang="en-US"/>
              <a:t>名</a:t>
            </a:r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9420" y="594360"/>
            <a:ext cx="6507480" cy="4892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53810" y="5797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54</a:t>
            </a:r>
            <a:r>
              <a:rPr lang="zh-CN" altLang="en-US"/>
              <a:t>名</a:t>
            </a:r>
            <a:r>
              <a:rPr lang="en-US" altLang="zh-CN"/>
              <a:t> </a:t>
            </a:r>
            <a:r>
              <a:rPr lang="zh-CN" altLang="en-US"/>
              <a:t>缩量下跌</a:t>
            </a:r>
            <a:r>
              <a:rPr lang="en-US" altLang="zh-CN"/>
              <a:t> </a:t>
            </a:r>
            <a:r>
              <a:rPr lang="zh-CN" altLang="en-US"/>
              <a:t>缩量上涨</a:t>
            </a:r>
            <a:r>
              <a:rPr lang="en-US" altLang="zh-CN"/>
              <a:t> 1&gt;2</a:t>
            </a:r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3630" y="102870"/>
            <a:ext cx="6789420" cy="5082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35550" y="6353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90</a:t>
            </a:r>
            <a:r>
              <a:rPr lang="zh-CN" altLang="en-US"/>
              <a:t>名</a:t>
            </a:r>
            <a:r>
              <a:rPr lang="en-US" altLang="zh-CN"/>
              <a:t> 1&lt;2 </a:t>
            </a:r>
            <a:r>
              <a:rPr lang="zh-CN" altLang="en-US"/>
              <a:t>缩量下跌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8830" y="1196340"/>
            <a:ext cx="7303770" cy="47694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2870" y="61106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缩量下跌</a:t>
            </a:r>
            <a:r>
              <a:rPr lang="en-US" altLang="zh-CN"/>
              <a:t> 1&lt;2</a:t>
            </a:r>
            <a:endParaRPr lang="en-US" alt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42950"/>
            <a:ext cx="6797040" cy="4869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97730" y="6094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存在跌停，缩量下跌，</a:t>
            </a:r>
            <a:r>
              <a:rPr lang="en-US" altLang="zh-CN"/>
              <a:t>1&gt;2</a:t>
            </a:r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4570" y="956310"/>
            <a:ext cx="6697980" cy="4792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67050" y="5878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放量下跌</a:t>
            </a:r>
            <a:r>
              <a:rPr lang="en-US" altLang="zh-CN"/>
              <a:t> 1&lt;2 </a:t>
            </a:r>
            <a:r>
              <a:rPr lang="zh-CN" altLang="en-US"/>
              <a:t>涨幅较大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803910"/>
            <a:ext cx="6560820" cy="4853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78200" y="58051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缩量下跌</a:t>
            </a:r>
            <a:r>
              <a:rPr lang="en-US" altLang="zh-CN"/>
              <a:t> 1&lt;2</a:t>
            </a:r>
            <a:endParaRPr lang="en-US" altLang="zh-CN"/>
          </a:p>
          <a:p>
            <a:r>
              <a:rPr lang="zh-CN" altLang="en-US"/>
              <a:t>跌停前有大涨停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3590" y="773430"/>
            <a:ext cx="6621780" cy="4869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47010" y="572897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1&lt;2  </a:t>
            </a:r>
            <a:r>
              <a:rPr lang="zh-CN" altLang="en-US"/>
              <a:t>未盈利</a:t>
            </a:r>
            <a:endParaRPr lang="zh-CN" altLang="en-US"/>
          </a:p>
          <a:p>
            <a:r>
              <a:rPr lang="zh-CN" altLang="en-US"/>
              <a:t>断层下跌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140" y="765810"/>
            <a:ext cx="6644640" cy="4991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80170" y="19189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前有涨停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57020" y="394335"/>
            <a:ext cx="10768965" cy="3641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9180" y="1946910"/>
            <a:ext cx="2716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形状带波浪</a:t>
            </a: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914400"/>
            <a:ext cx="5715000" cy="411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66210" y="53530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之前有放量下跌，然后缩量下跌</a:t>
            </a:r>
            <a:endParaRPr lang="zh-CN" altLang="en-US"/>
          </a:p>
          <a:p>
            <a:r>
              <a:rPr lang="en-US" altLang="zh-CN"/>
              <a:t>1&lt;2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666750"/>
            <a:ext cx="6110605" cy="4300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07130" y="56299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缩量跌停</a:t>
            </a:r>
            <a:r>
              <a:rPr lang="en-US" altLang="zh-CN"/>
              <a:t> 1&lt;2</a:t>
            </a:r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0" y="697230"/>
            <a:ext cx="6353810" cy="4403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18610" y="53225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前涨停后放量大跌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" y="1804670"/>
            <a:ext cx="11269980" cy="2857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9815" y="1123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未出现跳空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97255" y="1722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有跳空，有二次起跳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2340610"/>
            <a:ext cx="10243185" cy="3667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1738630"/>
            <a:ext cx="10242550" cy="4906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7175" y="13703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断板后持续上涨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hhYTI1ZGYyZDY4NTA0MmY2OTRhYjY2YzBkYjgyZD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1350</Words>
  <Application>WPS 演示</Application>
  <PresentationFormat>宽屏</PresentationFormat>
  <Paragraphs>191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Arial</vt:lpstr>
      <vt:lpstr>宋体</vt:lpstr>
      <vt:lpstr>Wingdings</vt:lpstr>
      <vt:lpstr>华文仿宋</vt:lpstr>
      <vt:lpstr>微软雅黑</vt:lpstr>
      <vt:lpstr>Arial Unicode MS</vt:lpstr>
      <vt:lpstr>Calibri</vt:lpstr>
      <vt:lpstr>WPS</vt:lpstr>
      <vt:lpstr>三板及以上断板反弹策略</vt:lpstr>
      <vt:lpstr>反思python统计过程中出现的问题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关于同花顺视频和文章</vt:lpstr>
      <vt:lpstr>PowerPoint 演示文稿</vt:lpstr>
      <vt:lpstr>PowerPoint 演示文稿</vt:lpstr>
      <vt:lpstr>PowerPoint 演示文稿</vt:lpstr>
      <vt:lpstr>PowerPoint 演示文稿</vt:lpstr>
      <vt:lpstr>第二次汇报 20241115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Junwei-Lee'</dc:creator>
  <cp:lastModifiedBy>Junwei Lee</cp:lastModifiedBy>
  <cp:revision>12</cp:revision>
  <dcterms:created xsi:type="dcterms:W3CDTF">2023-08-09T12:44:00Z</dcterms:created>
  <dcterms:modified xsi:type="dcterms:W3CDTF">2024-11-16T08:53:25Z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2052-12.1.0.18608</vt:lpwstr>
  </property>
</Properties>
</file>